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3" r:id="rId4"/>
    <p:sldId id="264" r:id="rId5"/>
    <p:sldId id="258" r:id="rId6"/>
    <p:sldId id="266" r:id="rId7"/>
    <p:sldId id="265" r:id="rId8"/>
    <p:sldId id="268" r:id="rId9"/>
    <p:sldId id="270" r:id="rId10"/>
    <p:sldId id="259" r:id="rId11"/>
    <p:sldId id="269" r:id="rId12"/>
    <p:sldId id="260" r:id="rId13"/>
    <p:sldId id="271" r:id="rId14"/>
    <p:sldId id="261" r:id="rId15"/>
    <p:sldId id="262" r:id="rId1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FD0681-EB7D-468A-8B0B-EAD60899EB2A}" type="doc">
      <dgm:prSet loTypeId="urn:microsoft.com/office/officeart/2005/8/layout/vList3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72F13C1-FC41-423E-A1EF-DEFE3E653D52}">
      <dgm:prSet phldrT="[Text]"/>
      <dgm:spPr/>
      <dgm:t>
        <a:bodyPr/>
        <a:lstStyle/>
        <a:p>
          <a:r>
            <a:rPr lang="tr-TR" dirty="0" smtClean="0"/>
            <a:t>Makale- Fastq datalarının indirilmesi</a:t>
          </a:r>
          <a:endParaRPr lang="en-US" dirty="0"/>
        </a:p>
      </dgm:t>
    </dgm:pt>
    <dgm:pt modelId="{47DFF933-09AE-435D-83EE-29D8A8CE38D6}" type="parTrans" cxnId="{B32F702B-274C-4F9E-8EE3-257E2878FFAD}">
      <dgm:prSet/>
      <dgm:spPr/>
      <dgm:t>
        <a:bodyPr/>
        <a:lstStyle/>
        <a:p>
          <a:endParaRPr lang="en-US"/>
        </a:p>
      </dgm:t>
    </dgm:pt>
    <dgm:pt modelId="{CBE4A0FD-1FFA-4FA4-8499-8F9488F58702}" type="sibTrans" cxnId="{B32F702B-274C-4F9E-8EE3-257E2878FFAD}">
      <dgm:prSet/>
      <dgm:spPr/>
      <dgm:t>
        <a:bodyPr/>
        <a:lstStyle/>
        <a:p>
          <a:endParaRPr lang="en-US"/>
        </a:p>
      </dgm:t>
    </dgm:pt>
    <dgm:pt modelId="{5361D61B-2325-419F-B0A6-D2C94D12B1CF}">
      <dgm:prSet phldrT="[Text]"/>
      <dgm:spPr/>
      <dgm:t>
        <a:bodyPr/>
        <a:lstStyle/>
        <a:p>
          <a:r>
            <a:rPr lang="tr-TR" dirty="0" smtClean="0"/>
            <a:t>Kraken2 – Verinin TAXA sınıflandırma</a:t>
          </a:r>
          <a:endParaRPr lang="en-US" dirty="0"/>
        </a:p>
      </dgm:t>
    </dgm:pt>
    <dgm:pt modelId="{13658F60-3FC0-4B71-BE20-A93A9E494AD3}" type="parTrans" cxnId="{D686B222-76A5-4683-B3A8-1FBFF3CEF358}">
      <dgm:prSet/>
      <dgm:spPr/>
      <dgm:t>
        <a:bodyPr/>
        <a:lstStyle/>
        <a:p>
          <a:endParaRPr lang="en-US"/>
        </a:p>
      </dgm:t>
    </dgm:pt>
    <dgm:pt modelId="{DF743700-1727-4596-8337-59B339D0E45F}" type="sibTrans" cxnId="{D686B222-76A5-4683-B3A8-1FBFF3CEF358}">
      <dgm:prSet/>
      <dgm:spPr/>
      <dgm:t>
        <a:bodyPr/>
        <a:lstStyle/>
        <a:p>
          <a:endParaRPr lang="en-US"/>
        </a:p>
      </dgm:t>
    </dgm:pt>
    <dgm:pt modelId="{1F3A0550-DE73-496A-BDE0-561A1F182A04}">
      <dgm:prSet phldrT="[Text]"/>
      <dgm:spPr/>
      <dgm:t>
        <a:bodyPr/>
        <a:lstStyle/>
        <a:p>
          <a:r>
            <a:rPr lang="tr-TR" dirty="0" smtClean="0"/>
            <a:t>R- Mikrobiyal profilin görselleştirilmesi</a:t>
          </a:r>
          <a:endParaRPr lang="en-US" dirty="0"/>
        </a:p>
      </dgm:t>
    </dgm:pt>
    <dgm:pt modelId="{42CC8B14-5906-479F-AC42-263102E261A9}" type="parTrans" cxnId="{1ED0C10A-8B8C-43BE-B666-6F94F6FE8973}">
      <dgm:prSet/>
      <dgm:spPr/>
      <dgm:t>
        <a:bodyPr/>
        <a:lstStyle/>
        <a:p>
          <a:endParaRPr lang="en-US"/>
        </a:p>
      </dgm:t>
    </dgm:pt>
    <dgm:pt modelId="{825AA488-B665-4CA4-AB65-4FAD644F4BB6}" type="sibTrans" cxnId="{1ED0C10A-8B8C-43BE-B666-6F94F6FE8973}">
      <dgm:prSet/>
      <dgm:spPr/>
      <dgm:t>
        <a:bodyPr/>
        <a:lstStyle/>
        <a:p>
          <a:endParaRPr lang="en-US"/>
        </a:p>
      </dgm:t>
    </dgm:pt>
    <dgm:pt modelId="{D6D22B7D-67C6-46F6-A2FE-81737C4924D9}">
      <dgm:prSet phldrT="[Text]"/>
      <dgm:spPr/>
      <dgm:t>
        <a:bodyPr/>
        <a:lstStyle/>
        <a:p>
          <a:r>
            <a:rPr lang="tr-TR" dirty="0" smtClean="0"/>
            <a:t>Bowtie2- Zatüre </a:t>
          </a:r>
          <a:r>
            <a:rPr lang="tr-TR" dirty="0" smtClean="0"/>
            <a:t>dizisinin okumalarının </a:t>
          </a:r>
          <a:r>
            <a:rPr lang="tr-TR" dirty="0" smtClean="0"/>
            <a:t>indekslenmesi ve hizalanması</a:t>
          </a:r>
          <a:endParaRPr lang="en-US" dirty="0"/>
        </a:p>
      </dgm:t>
    </dgm:pt>
    <dgm:pt modelId="{A4C43865-8C69-4B4B-A6ED-6A4C72EB5177}" type="parTrans" cxnId="{ED1CEAEA-0AA9-403D-88A7-179AD6965CEB}">
      <dgm:prSet/>
      <dgm:spPr/>
      <dgm:t>
        <a:bodyPr/>
        <a:lstStyle/>
        <a:p>
          <a:endParaRPr lang="en-US"/>
        </a:p>
      </dgm:t>
    </dgm:pt>
    <dgm:pt modelId="{2FC0ED9F-E0CE-4F6F-8662-76A438BA22F4}" type="sibTrans" cxnId="{ED1CEAEA-0AA9-403D-88A7-179AD6965CEB}">
      <dgm:prSet/>
      <dgm:spPr/>
      <dgm:t>
        <a:bodyPr/>
        <a:lstStyle/>
        <a:p>
          <a:endParaRPr lang="en-US"/>
        </a:p>
      </dgm:t>
    </dgm:pt>
    <dgm:pt modelId="{2E01EFFB-2C7B-42E1-AF4E-4038AEB5F3E2}">
      <dgm:prSet/>
      <dgm:spPr/>
      <dgm:t>
        <a:bodyPr/>
        <a:lstStyle/>
        <a:p>
          <a:r>
            <a:rPr lang="tr-TR" dirty="0" smtClean="0"/>
            <a:t>TAXA ID’e ait okumalarının eldesi</a:t>
          </a:r>
          <a:endParaRPr lang="en-US" dirty="0"/>
        </a:p>
      </dgm:t>
    </dgm:pt>
    <dgm:pt modelId="{528710AB-EC29-43B0-A1D1-91021A2775A5}" type="parTrans" cxnId="{D3C23B76-BD84-45B3-9E0A-1F19CAFC9FDC}">
      <dgm:prSet/>
      <dgm:spPr/>
      <dgm:t>
        <a:bodyPr/>
        <a:lstStyle/>
        <a:p>
          <a:endParaRPr lang="en-US"/>
        </a:p>
      </dgm:t>
    </dgm:pt>
    <dgm:pt modelId="{A07F307A-4E36-4BCC-BDBF-3992F2A9E5B3}" type="sibTrans" cxnId="{D3C23B76-BD84-45B3-9E0A-1F19CAFC9FDC}">
      <dgm:prSet/>
      <dgm:spPr/>
      <dgm:t>
        <a:bodyPr/>
        <a:lstStyle/>
        <a:p>
          <a:endParaRPr lang="en-US"/>
        </a:p>
      </dgm:t>
    </dgm:pt>
    <dgm:pt modelId="{05650E70-9B1C-45B3-A60E-5DF6153C5654}">
      <dgm:prSet/>
      <dgm:spPr/>
      <dgm:t>
        <a:bodyPr/>
        <a:lstStyle/>
        <a:p>
          <a:r>
            <a:rPr lang="tr-TR" dirty="0" smtClean="0"/>
            <a:t>MapDamage – Deaminasyon  profilleri eldesi</a:t>
          </a:r>
          <a:endParaRPr lang="en-US" dirty="0"/>
        </a:p>
      </dgm:t>
    </dgm:pt>
    <dgm:pt modelId="{222B90D1-4AFA-4C1A-A86E-65D5DDDBB526}" type="parTrans" cxnId="{6E686D5D-5198-49B5-9968-202284F805B8}">
      <dgm:prSet/>
      <dgm:spPr/>
      <dgm:t>
        <a:bodyPr/>
        <a:lstStyle/>
        <a:p>
          <a:endParaRPr lang="en-US"/>
        </a:p>
      </dgm:t>
    </dgm:pt>
    <dgm:pt modelId="{6F210140-07FD-4776-B650-9CC49707B852}" type="sibTrans" cxnId="{6E686D5D-5198-49B5-9968-202284F805B8}">
      <dgm:prSet/>
      <dgm:spPr/>
      <dgm:t>
        <a:bodyPr/>
        <a:lstStyle/>
        <a:p>
          <a:endParaRPr lang="en-US"/>
        </a:p>
      </dgm:t>
    </dgm:pt>
    <dgm:pt modelId="{B7BDED99-AD97-44C0-94B8-BE0382561B51}" type="pres">
      <dgm:prSet presAssocID="{31FD0681-EB7D-468A-8B0B-EAD60899EB2A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0655024-5ACB-4FDA-83C5-8DCCFC10D076}" type="pres">
      <dgm:prSet presAssocID="{372F13C1-FC41-423E-A1EF-DEFE3E653D52}" presName="composite" presStyleCnt="0"/>
      <dgm:spPr/>
    </dgm:pt>
    <dgm:pt modelId="{AFAEBCFB-D972-4E38-BB4A-6D9A6A62EA19}" type="pres">
      <dgm:prSet presAssocID="{372F13C1-FC41-423E-A1EF-DEFE3E653D52}" presName="imgShp" presStyleLbl="fgImgPlace1" presStyleIdx="0" presStyleCnt="6"/>
      <dgm:spPr/>
    </dgm:pt>
    <dgm:pt modelId="{3856C770-9755-4D17-B0C2-31A0E5B8162A}" type="pres">
      <dgm:prSet presAssocID="{372F13C1-FC41-423E-A1EF-DEFE3E653D52}" presName="txShp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1DE4CF-2F72-44C3-9D83-458C8CAA2ADF}" type="pres">
      <dgm:prSet presAssocID="{CBE4A0FD-1FFA-4FA4-8499-8F9488F58702}" presName="spacing" presStyleCnt="0"/>
      <dgm:spPr/>
    </dgm:pt>
    <dgm:pt modelId="{46BDEABB-14ED-41B1-A2E2-4CBCB371F3C8}" type="pres">
      <dgm:prSet presAssocID="{5361D61B-2325-419F-B0A6-D2C94D12B1CF}" presName="composite" presStyleCnt="0"/>
      <dgm:spPr/>
    </dgm:pt>
    <dgm:pt modelId="{50E62BFB-4F26-4338-9D0D-AA14C381924C}" type="pres">
      <dgm:prSet presAssocID="{5361D61B-2325-419F-B0A6-D2C94D12B1CF}" presName="imgShp" presStyleLbl="fgImgPlace1" presStyleIdx="1" presStyleCnt="6"/>
      <dgm:spPr/>
    </dgm:pt>
    <dgm:pt modelId="{D6805909-B09D-4F80-A141-39DE3F5B411E}" type="pres">
      <dgm:prSet presAssocID="{5361D61B-2325-419F-B0A6-D2C94D12B1CF}" presName="tx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3925AB-D9DC-453A-978E-90C3D3C2205B}" type="pres">
      <dgm:prSet presAssocID="{DF743700-1727-4596-8337-59B339D0E45F}" presName="spacing" presStyleCnt="0"/>
      <dgm:spPr/>
    </dgm:pt>
    <dgm:pt modelId="{4D019044-08C7-4F6E-802D-2AB2FC65D257}" type="pres">
      <dgm:prSet presAssocID="{1F3A0550-DE73-496A-BDE0-561A1F182A04}" presName="composite" presStyleCnt="0"/>
      <dgm:spPr/>
    </dgm:pt>
    <dgm:pt modelId="{7FD5D828-D292-4306-A5A5-0A32372B7817}" type="pres">
      <dgm:prSet presAssocID="{1F3A0550-DE73-496A-BDE0-561A1F182A04}" presName="imgShp" presStyleLbl="fgImgPlace1" presStyleIdx="2" presStyleCnt="6"/>
      <dgm:spPr/>
    </dgm:pt>
    <dgm:pt modelId="{C58E271F-C6B8-4FC9-94CC-FF4FBC58EEF9}" type="pres">
      <dgm:prSet presAssocID="{1F3A0550-DE73-496A-BDE0-561A1F182A04}" presName="tx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503603-9B7A-4C86-90D4-5BF401CB79E6}" type="pres">
      <dgm:prSet presAssocID="{825AA488-B665-4CA4-AB65-4FAD644F4BB6}" presName="spacing" presStyleCnt="0"/>
      <dgm:spPr/>
    </dgm:pt>
    <dgm:pt modelId="{C8E87F37-D956-4C1F-98EA-5D5525F92FA1}" type="pres">
      <dgm:prSet presAssocID="{2E01EFFB-2C7B-42E1-AF4E-4038AEB5F3E2}" presName="composite" presStyleCnt="0"/>
      <dgm:spPr/>
    </dgm:pt>
    <dgm:pt modelId="{E0C7F5C7-F171-42C6-96E5-5CE4DA785169}" type="pres">
      <dgm:prSet presAssocID="{2E01EFFB-2C7B-42E1-AF4E-4038AEB5F3E2}" presName="imgShp" presStyleLbl="fgImgPlace1" presStyleIdx="3" presStyleCnt="6"/>
      <dgm:spPr/>
    </dgm:pt>
    <dgm:pt modelId="{3C933B26-1808-4446-B7D2-A77C306ABFA1}" type="pres">
      <dgm:prSet presAssocID="{2E01EFFB-2C7B-42E1-AF4E-4038AEB5F3E2}" presName="tx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F4566C-6C3D-4DC8-A4AB-DC16A471C710}" type="pres">
      <dgm:prSet presAssocID="{A07F307A-4E36-4BCC-BDBF-3992F2A9E5B3}" presName="spacing" presStyleCnt="0"/>
      <dgm:spPr/>
    </dgm:pt>
    <dgm:pt modelId="{B85DEC6E-3762-43C9-9593-3437570B4A22}" type="pres">
      <dgm:prSet presAssocID="{D6D22B7D-67C6-46F6-A2FE-81737C4924D9}" presName="composite" presStyleCnt="0"/>
      <dgm:spPr/>
    </dgm:pt>
    <dgm:pt modelId="{B9D135C1-D30B-4CFF-96F6-416FD6805C42}" type="pres">
      <dgm:prSet presAssocID="{D6D22B7D-67C6-46F6-A2FE-81737C4924D9}" presName="imgShp" presStyleLbl="fgImgPlace1" presStyleIdx="4" presStyleCnt="6"/>
      <dgm:spPr/>
    </dgm:pt>
    <dgm:pt modelId="{6379E274-A85A-4604-8EAA-AB18646DC04D}" type="pres">
      <dgm:prSet presAssocID="{D6D22B7D-67C6-46F6-A2FE-81737C4924D9}" presName="tx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A2AFEF-1DF5-4B9A-917D-F0D61B5CD4C9}" type="pres">
      <dgm:prSet presAssocID="{2FC0ED9F-E0CE-4F6F-8662-76A438BA22F4}" presName="spacing" presStyleCnt="0"/>
      <dgm:spPr/>
    </dgm:pt>
    <dgm:pt modelId="{36B2BD49-614C-4C5A-8466-878E03839B7F}" type="pres">
      <dgm:prSet presAssocID="{05650E70-9B1C-45B3-A60E-5DF6153C5654}" presName="composite" presStyleCnt="0"/>
      <dgm:spPr/>
    </dgm:pt>
    <dgm:pt modelId="{110F6B72-A5A0-476D-9DC2-14F8BBC286D9}" type="pres">
      <dgm:prSet presAssocID="{05650E70-9B1C-45B3-A60E-5DF6153C5654}" presName="imgShp" presStyleLbl="fgImgPlace1" presStyleIdx="5" presStyleCnt="6"/>
      <dgm:spPr/>
    </dgm:pt>
    <dgm:pt modelId="{7957B696-DD80-495A-B47A-D2AFC9050434}" type="pres">
      <dgm:prSet presAssocID="{05650E70-9B1C-45B3-A60E-5DF6153C5654}" presName="txShp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D0C10A-8B8C-43BE-B666-6F94F6FE8973}" srcId="{31FD0681-EB7D-468A-8B0B-EAD60899EB2A}" destId="{1F3A0550-DE73-496A-BDE0-561A1F182A04}" srcOrd="2" destOrd="0" parTransId="{42CC8B14-5906-479F-AC42-263102E261A9}" sibTransId="{825AA488-B665-4CA4-AB65-4FAD644F4BB6}"/>
    <dgm:cxn modelId="{F42E48ED-FE84-47A0-AD1E-9F63B8E6F477}" type="presOf" srcId="{1F3A0550-DE73-496A-BDE0-561A1F182A04}" destId="{C58E271F-C6B8-4FC9-94CC-FF4FBC58EEF9}" srcOrd="0" destOrd="0" presId="urn:microsoft.com/office/officeart/2005/8/layout/vList3"/>
    <dgm:cxn modelId="{ED1CEAEA-0AA9-403D-88A7-179AD6965CEB}" srcId="{31FD0681-EB7D-468A-8B0B-EAD60899EB2A}" destId="{D6D22B7D-67C6-46F6-A2FE-81737C4924D9}" srcOrd="4" destOrd="0" parTransId="{A4C43865-8C69-4B4B-A6ED-6A4C72EB5177}" sibTransId="{2FC0ED9F-E0CE-4F6F-8662-76A438BA22F4}"/>
    <dgm:cxn modelId="{D686B222-76A5-4683-B3A8-1FBFF3CEF358}" srcId="{31FD0681-EB7D-468A-8B0B-EAD60899EB2A}" destId="{5361D61B-2325-419F-B0A6-D2C94D12B1CF}" srcOrd="1" destOrd="0" parTransId="{13658F60-3FC0-4B71-BE20-A93A9E494AD3}" sibTransId="{DF743700-1727-4596-8337-59B339D0E45F}"/>
    <dgm:cxn modelId="{2955738C-6AC1-461C-AAE5-A8A8F56F57CE}" type="presOf" srcId="{5361D61B-2325-419F-B0A6-D2C94D12B1CF}" destId="{D6805909-B09D-4F80-A141-39DE3F5B411E}" srcOrd="0" destOrd="0" presId="urn:microsoft.com/office/officeart/2005/8/layout/vList3"/>
    <dgm:cxn modelId="{6E686D5D-5198-49B5-9968-202284F805B8}" srcId="{31FD0681-EB7D-468A-8B0B-EAD60899EB2A}" destId="{05650E70-9B1C-45B3-A60E-5DF6153C5654}" srcOrd="5" destOrd="0" parTransId="{222B90D1-4AFA-4C1A-A86E-65D5DDDBB526}" sibTransId="{6F210140-07FD-4776-B650-9CC49707B852}"/>
    <dgm:cxn modelId="{B09E1E22-E118-4B05-824C-3B03B37117AC}" type="presOf" srcId="{D6D22B7D-67C6-46F6-A2FE-81737C4924D9}" destId="{6379E274-A85A-4604-8EAA-AB18646DC04D}" srcOrd="0" destOrd="0" presId="urn:microsoft.com/office/officeart/2005/8/layout/vList3"/>
    <dgm:cxn modelId="{610556AB-9521-40F4-82C0-1AA86D195BEE}" type="presOf" srcId="{372F13C1-FC41-423E-A1EF-DEFE3E653D52}" destId="{3856C770-9755-4D17-B0C2-31A0E5B8162A}" srcOrd="0" destOrd="0" presId="urn:microsoft.com/office/officeart/2005/8/layout/vList3"/>
    <dgm:cxn modelId="{5D8B6264-9EE3-4635-BC4B-506098D42D47}" type="presOf" srcId="{2E01EFFB-2C7B-42E1-AF4E-4038AEB5F3E2}" destId="{3C933B26-1808-4446-B7D2-A77C306ABFA1}" srcOrd="0" destOrd="0" presId="urn:microsoft.com/office/officeart/2005/8/layout/vList3"/>
    <dgm:cxn modelId="{7CA6F3EC-0748-4BB4-B9CF-0AF58E855DB3}" type="presOf" srcId="{05650E70-9B1C-45B3-A60E-5DF6153C5654}" destId="{7957B696-DD80-495A-B47A-D2AFC9050434}" srcOrd="0" destOrd="0" presId="urn:microsoft.com/office/officeart/2005/8/layout/vList3"/>
    <dgm:cxn modelId="{D3C23B76-BD84-45B3-9E0A-1F19CAFC9FDC}" srcId="{31FD0681-EB7D-468A-8B0B-EAD60899EB2A}" destId="{2E01EFFB-2C7B-42E1-AF4E-4038AEB5F3E2}" srcOrd="3" destOrd="0" parTransId="{528710AB-EC29-43B0-A1D1-91021A2775A5}" sibTransId="{A07F307A-4E36-4BCC-BDBF-3992F2A9E5B3}"/>
    <dgm:cxn modelId="{B32F702B-274C-4F9E-8EE3-257E2878FFAD}" srcId="{31FD0681-EB7D-468A-8B0B-EAD60899EB2A}" destId="{372F13C1-FC41-423E-A1EF-DEFE3E653D52}" srcOrd="0" destOrd="0" parTransId="{47DFF933-09AE-435D-83EE-29D8A8CE38D6}" sibTransId="{CBE4A0FD-1FFA-4FA4-8499-8F9488F58702}"/>
    <dgm:cxn modelId="{2515DCD9-30CF-4AA1-AB6E-D2361FA37585}" type="presOf" srcId="{31FD0681-EB7D-468A-8B0B-EAD60899EB2A}" destId="{B7BDED99-AD97-44C0-94B8-BE0382561B51}" srcOrd="0" destOrd="0" presId="urn:microsoft.com/office/officeart/2005/8/layout/vList3"/>
    <dgm:cxn modelId="{3300684E-8377-4E1E-9EB1-8F10B85A79BF}" type="presParOf" srcId="{B7BDED99-AD97-44C0-94B8-BE0382561B51}" destId="{70655024-5ACB-4FDA-83C5-8DCCFC10D076}" srcOrd="0" destOrd="0" presId="urn:microsoft.com/office/officeart/2005/8/layout/vList3"/>
    <dgm:cxn modelId="{AEA21912-AEAC-4770-A369-8322F66A56FE}" type="presParOf" srcId="{70655024-5ACB-4FDA-83C5-8DCCFC10D076}" destId="{AFAEBCFB-D972-4E38-BB4A-6D9A6A62EA19}" srcOrd="0" destOrd="0" presId="urn:microsoft.com/office/officeart/2005/8/layout/vList3"/>
    <dgm:cxn modelId="{4E4A65CE-D0D9-4D4A-9F3B-AAD319B5BC19}" type="presParOf" srcId="{70655024-5ACB-4FDA-83C5-8DCCFC10D076}" destId="{3856C770-9755-4D17-B0C2-31A0E5B8162A}" srcOrd="1" destOrd="0" presId="urn:microsoft.com/office/officeart/2005/8/layout/vList3"/>
    <dgm:cxn modelId="{0A581753-8689-4570-9B6B-A29B7B96E4B6}" type="presParOf" srcId="{B7BDED99-AD97-44C0-94B8-BE0382561B51}" destId="{D01DE4CF-2F72-44C3-9D83-458C8CAA2ADF}" srcOrd="1" destOrd="0" presId="urn:microsoft.com/office/officeart/2005/8/layout/vList3"/>
    <dgm:cxn modelId="{45F77D3D-90F0-4168-9B49-B179B8754284}" type="presParOf" srcId="{B7BDED99-AD97-44C0-94B8-BE0382561B51}" destId="{46BDEABB-14ED-41B1-A2E2-4CBCB371F3C8}" srcOrd="2" destOrd="0" presId="urn:microsoft.com/office/officeart/2005/8/layout/vList3"/>
    <dgm:cxn modelId="{FC339CF4-3461-4DD0-A287-46BB7C3EEBEF}" type="presParOf" srcId="{46BDEABB-14ED-41B1-A2E2-4CBCB371F3C8}" destId="{50E62BFB-4F26-4338-9D0D-AA14C381924C}" srcOrd="0" destOrd="0" presId="urn:microsoft.com/office/officeart/2005/8/layout/vList3"/>
    <dgm:cxn modelId="{8CCEDA99-5083-4EF0-AC55-A088FC72BEA4}" type="presParOf" srcId="{46BDEABB-14ED-41B1-A2E2-4CBCB371F3C8}" destId="{D6805909-B09D-4F80-A141-39DE3F5B411E}" srcOrd="1" destOrd="0" presId="urn:microsoft.com/office/officeart/2005/8/layout/vList3"/>
    <dgm:cxn modelId="{DE7D20D2-469D-461C-8256-A24F28820413}" type="presParOf" srcId="{B7BDED99-AD97-44C0-94B8-BE0382561B51}" destId="{953925AB-D9DC-453A-978E-90C3D3C2205B}" srcOrd="3" destOrd="0" presId="urn:microsoft.com/office/officeart/2005/8/layout/vList3"/>
    <dgm:cxn modelId="{16133980-12E1-45A8-B167-FE4DE0FD6C2C}" type="presParOf" srcId="{B7BDED99-AD97-44C0-94B8-BE0382561B51}" destId="{4D019044-08C7-4F6E-802D-2AB2FC65D257}" srcOrd="4" destOrd="0" presId="urn:microsoft.com/office/officeart/2005/8/layout/vList3"/>
    <dgm:cxn modelId="{9C724070-1160-4E0A-9AD6-B18001DD919B}" type="presParOf" srcId="{4D019044-08C7-4F6E-802D-2AB2FC65D257}" destId="{7FD5D828-D292-4306-A5A5-0A32372B7817}" srcOrd="0" destOrd="0" presId="urn:microsoft.com/office/officeart/2005/8/layout/vList3"/>
    <dgm:cxn modelId="{10AA319B-0016-4BA2-8683-F0D6BC7B14B9}" type="presParOf" srcId="{4D019044-08C7-4F6E-802D-2AB2FC65D257}" destId="{C58E271F-C6B8-4FC9-94CC-FF4FBC58EEF9}" srcOrd="1" destOrd="0" presId="urn:microsoft.com/office/officeart/2005/8/layout/vList3"/>
    <dgm:cxn modelId="{12DB82FE-A0A3-47DA-A953-83BE293CA094}" type="presParOf" srcId="{B7BDED99-AD97-44C0-94B8-BE0382561B51}" destId="{23503603-9B7A-4C86-90D4-5BF401CB79E6}" srcOrd="5" destOrd="0" presId="urn:microsoft.com/office/officeart/2005/8/layout/vList3"/>
    <dgm:cxn modelId="{18095636-DF9A-4865-834B-C571F6DC0814}" type="presParOf" srcId="{B7BDED99-AD97-44C0-94B8-BE0382561B51}" destId="{C8E87F37-D956-4C1F-98EA-5D5525F92FA1}" srcOrd="6" destOrd="0" presId="urn:microsoft.com/office/officeart/2005/8/layout/vList3"/>
    <dgm:cxn modelId="{17A732AF-456B-4893-B53C-E7DB5FDD7854}" type="presParOf" srcId="{C8E87F37-D956-4C1F-98EA-5D5525F92FA1}" destId="{E0C7F5C7-F171-42C6-96E5-5CE4DA785169}" srcOrd="0" destOrd="0" presId="urn:microsoft.com/office/officeart/2005/8/layout/vList3"/>
    <dgm:cxn modelId="{06EC4017-9FEA-45D9-8549-370A42A48C1A}" type="presParOf" srcId="{C8E87F37-D956-4C1F-98EA-5D5525F92FA1}" destId="{3C933B26-1808-4446-B7D2-A77C306ABFA1}" srcOrd="1" destOrd="0" presId="urn:microsoft.com/office/officeart/2005/8/layout/vList3"/>
    <dgm:cxn modelId="{1BD58031-CCE8-4225-8C05-EFC7E60D346C}" type="presParOf" srcId="{B7BDED99-AD97-44C0-94B8-BE0382561B51}" destId="{65F4566C-6C3D-4DC8-A4AB-DC16A471C710}" srcOrd="7" destOrd="0" presId="urn:microsoft.com/office/officeart/2005/8/layout/vList3"/>
    <dgm:cxn modelId="{44838ADF-D24F-4E86-81A7-01A47E645A70}" type="presParOf" srcId="{B7BDED99-AD97-44C0-94B8-BE0382561B51}" destId="{B85DEC6E-3762-43C9-9593-3437570B4A22}" srcOrd="8" destOrd="0" presId="urn:microsoft.com/office/officeart/2005/8/layout/vList3"/>
    <dgm:cxn modelId="{BD9CE5DE-0613-4B38-B5DD-5CB98BB00A97}" type="presParOf" srcId="{B85DEC6E-3762-43C9-9593-3437570B4A22}" destId="{B9D135C1-D30B-4CFF-96F6-416FD6805C42}" srcOrd="0" destOrd="0" presId="urn:microsoft.com/office/officeart/2005/8/layout/vList3"/>
    <dgm:cxn modelId="{70AB6E68-60CC-4C29-AAF4-B8566E6440EC}" type="presParOf" srcId="{B85DEC6E-3762-43C9-9593-3437570B4A22}" destId="{6379E274-A85A-4604-8EAA-AB18646DC04D}" srcOrd="1" destOrd="0" presId="urn:microsoft.com/office/officeart/2005/8/layout/vList3"/>
    <dgm:cxn modelId="{53312678-9665-425C-BD07-39B88B3CE6EF}" type="presParOf" srcId="{B7BDED99-AD97-44C0-94B8-BE0382561B51}" destId="{76A2AFEF-1DF5-4B9A-917D-F0D61B5CD4C9}" srcOrd="9" destOrd="0" presId="urn:microsoft.com/office/officeart/2005/8/layout/vList3"/>
    <dgm:cxn modelId="{C88FA6D9-BF60-4B94-AF80-F358CB96DE58}" type="presParOf" srcId="{B7BDED99-AD97-44C0-94B8-BE0382561B51}" destId="{36B2BD49-614C-4C5A-8466-878E03839B7F}" srcOrd="10" destOrd="0" presId="urn:microsoft.com/office/officeart/2005/8/layout/vList3"/>
    <dgm:cxn modelId="{3BC2A69A-6C83-4EC6-A862-3ACFEF7563E8}" type="presParOf" srcId="{36B2BD49-614C-4C5A-8466-878E03839B7F}" destId="{110F6B72-A5A0-476D-9DC2-14F8BBC286D9}" srcOrd="0" destOrd="0" presId="urn:microsoft.com/office/officeart/2005/8/layout/vList3"/>
    <dgm:cxn modelId="{D226E008-41AD-487C-ADAF-0E931CBE7C92}" type="presParOf" srcId="{36B2BD49-614C-4C5A-8466-878E03839B7F}" destId="{7957B696-DD80-495A-B47A-D2AFC905043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56C770-9755-4D17-B0C2-31A0E5B8162A}">
      <dsp:nvSpPr>
        <dsp:cNvPr id="0" name=""/>
        <dsp:cNvSpPr/>
      </dsp:nvSpPr>
      <dsp:spPr>
        <a:xfrm rot="10800000">
          <a:off x="1939906" y="2898"/>
          <a:ext cx="7058903" cy="647648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595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kern="1200" dirty="0" smtClean="0"/>
            <a:t>Makale- Fastq datalarının indirilmesi</a:t>
          </a:r>
          <a:endParaRPr lang="en-US" sz="1800" kern="1200" dirty="0"/>
        </a:p>
      </dsp:txBody>
      <dsp:txXfrm rot="10800000">
        <a:off x="2101818" y="2898"/>
        <a:ext cx="6896991" cy="647648"/>
      </dsp:txXfrm>
    </dsp:sp>
    <dsp:sp modelId="{AFAEBCFB-D972-4E38-BB4A-6D9A6A62EA19}">
      <dsp:nvSpPr>
        <dsp:cNvPr id="0" name=""/>
        <dsp:cNvSpPr/>
      </dsp:nvSpPr>
      <dsp:spPr>
        <a:xfrm>
          <a:off x="1616082" y="2898"/>
          <a:ext cx="647648" cy="647648"/>
        </a:xfrm>
        <a:prstGeom prst="ellipse">
          <a:avLst/>
        </a:prstGeom>
        <a:solidFill>
          <a:schemeClr val="accent5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805909-B09D-4F80-A141-39DE3F5B411E}">
      <dsp:nvSpPr>
        <dsp:cNvPr id="0" name=""/>
        <dsp:cNvSpPr/>
      </dsp:nvSpPr>
      <dsp:spPr>
        <a:xfrm rot="10800000">
          <a:off x="1939906" y="843874"/>
          <a:ext cx="7058903" cy="647648"/>
        </a:xfrm>
        <a:prstGeom prst="homePlate">
          <a:avLst/>
        </a:prstGeom>
        <a:solidFill>
          <a:schemeClr val="accent5">
            <a:hueOff val="-1470669"/>
            <a:satOff val="-2046"/>
            <a:lumOff val="-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595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kern="1200" dirty="0" smtClean="0"/>
            <a:t>Kraken2 – Verinin TAXA sınıflandırma</a:t>
          </a:r>
          <a:endParaRPr lang="en-US" sz="1800" kern="1200" dirty="0"/>
        </a:p>
      </dsp:txBody>
      <dsp:txXfrm rot="10800000">
        <a:off x="2101818" y="843874"/>
        <a:ext cx="6896991" cy="647648"/>
      </dsp:txXfrm>
    </dsp:sp>
    <dsp:sp modelId="{50E62BFB-4F26-4338-9D0D-AA14C381924C}">
      <dsp:nvSpPr>
        <dsp:cNvPr id="0" name=""/>
        <dsp:cNvSpPr/>
      </dsp:nvSpPr>
      <dsp:spPr>
        <a:xfrm>
          <a:off x="1616082" y="843874"/>
          <a:ext cx="647648" cy="647648"/>
        </a:xfrm>
        <a:prstGeom prst="ellipse">
          <a:avLst/>
        </a:prstGeom>
        <a:solidFill>
          <a:schemeClr val="accent5">
            <a:tint val="50000"/>
            <a:hueOff val="-1477794"/>
            <a:satOff val="-2599"/>
            <a:lumOff val="-33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8E271F-C6B8-4FC9-94CC-FF4FBC58EEF9}">
      <dsp:nvSpPr>
        <dsp:cNvPr id="0" name=""/>
        <dsp:cNvSpPr/>
      </dsp:nvSpPr>
      <dsp:spPr>
        <a:xfrm rot="10800000">
          <a:off x="1939906" y="1684851"/>
          <a:ext cx="7058903" cy="647648"/>
        </a:xfrm>
        <a:prstGeom prst="homePlate">
          <a:avLst/>
        </a:prstGeom>
        <a:solidFill>
          <a:schemeClr val="accent5">
            <a:hueOff val="-2941338"/>
            <a:satOff val="-4091"/>
            <a:lumOff val="-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595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kern="1200" dirty="0" smtClean="0"/>
            <a:t>R- Mikrobiyal profilin görselleştirilmesi</a:t>
          </a:r>
          <a:endParaRPr lang="en-US" sz="1800" kern="1200" dirty="0"/>
        </a:p>
      </dsp:txBody>
      <dsp:txXfrm rot="10800000">
        <a:off x="2101818" y="1684851"/>
        <a:ext cx="6896991" cy="647648"/>
      </dsp:txXfrm>
    </dsp:sp>
    <dsp:sp modelId="{7FD5D828-D292-4306-A5A5-0A32372B7817}">
      <dsp:nvSpPr>
        <dsp:cNvPr id="0" name=""/>
        <dsp:cNvSpPr/>
      </dsp:nvSpPr>
      <dsp:spPr>
        <a:xfrm>
          <a:off x="1616082" y="1684851"/>
          <a:ext cx="647648" cy="647648"/>
        </a:xfrm>
        <a:prstGeom prst="ellipse">
          <a:avLst/>
        </a:prstGeom>
        <a:solidFill>
          <a:schemeClr val="accent5">
            <a:tint val="50000"/>
            <a:hueOff val="-2955588"/>
            <a:satOff val="-5199"/>
            <a:lumOff val="-6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933B26-1808-4446-B7D2-A77C306ABFA1}">
      <dsp:nvSpPr>
        <dsp:cNvPr id="0" name=""/>
        <dsp:cNvSpPr/>
      </dsp:nvSpPr>
      <dsp:spPr>
        <a:xfrm rot="10800000">
          <a:off x="1939906" y="2525827"/>
          <a:ext cx="7058903" cy="647648"/>
        </a:xfrm>
        <a:prstGeom prst="homePlate">
          <a:avLst/>
        </a:prstGeom>
        <a:solidFill>
          <a:schemeClr val="accent5">
            <a:hueOff val="-4412007"/>
            <a:satOff val="-6137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595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kern="1200" dirty="0" smtClean="0"/>
            <a:t>TAXA ID’e ait okumalarının eldesi</a:t>
          </a:r>
          <a:endParaRPr lang="en-US" sz="1800" kern="1200" dirty="0"/>
        </a:p>
      </dsp:txBody>
      <dsp:txXfrm rot="10800000">
        <a:off x="2101818" y="2525827"/>
        <a:ext cx="6896991" cy="647648"/>
      </dsp:txXfrm>
    </dsp:sp>
    <dsp:sp modelId="{E0C7F5C7-F171-42C6-96E5-5CE4DA785169}">
      <dsp:nvSpPr>
        <dsp:cNvPr id="0" name=""/>
        <dsp:cNvSpPr/>
      </dsp:nvSpPr>
      <dsp:spPr>
        <a:xfrm>
          <a:off x="1616082" y="2525827"/>
          <a:ext cx="647648" cy="647648"/>
        </a:xfrm>
        <a:prstGeom prst="ellipse">
          <a:avLst/>
        </a:prstGeom>
        <a:solidFill>
          <a:schemeClr val="accent5">
            <a:tint val="50000"/>
            <a:hueOff val="-4433383"/>
            <a:satOff val="-7798"/>
            <a:lumOff val="-10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79E274-A85A-4604-8EAA-AB18646DC04D}">
      <dsp:nvSpPr>
        <dsp:cNvPr id="0" name=""/>
        <dsp:cNvSpPr/>
      </dsp:nvSpPr>
      <dsp:spPr>
        <a:xfrm rot="10800000">
          <a:off x="1939906" y="3366803"/>
          <a:ext cx="7058903" cy="647648"/>
        </a:xfrm>
        <a:prstGeom prst="homePlate">
          <a:avLst/>
        </a:prstGeom>
        <a:solidFill>
          <a:schemeClr val="accent5">
            <a:hueOff val="-5882676"/>
            <a:satOff val="-8182"/>
            <a:lumOff val="-31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595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kern="1200" dirty="0" smtClean="0"/>
            <a:t>Bowtie2- Zatüre </a:t>
          </a:r>
          <a:r>
            <a:rPr lang="tr-TR" sz="1800" kern="1200" dirty="0" smtClean="0"/>
            <a:t>dizisinin okumalarının </a:t>
          </a:r>
          <a:r>
            <a:rPr lang="tr-TR" sz="1800" kern="1200" dirty="0" smtClean="0"/>
            <a:t>indekslenmesi ve hizalanması</a:t>
          </a:r>
          <a:endParaRPr lang="en-US" sz="1800" kern="1200" dirty="0"/>
        </a:p>
      </dsp:txBody>
      <dsp:txXfrm rot="10800000">
        <a:off x="2101818" y="3366803"/>
        <a:ext cx="6896991" cy="647648"/>
      </dsp:txXfrm>
    </dsp:sp>
    <dsp:sp modelId="{B9D135C1-D30B-4CFF-96F6-416FD6805C42}">
      <dsp:nvSpPr>
        <dsp:cNvPr id="0" name=""/>
        <dsp:cNvSpPr/>
      </dsp:nvSpPr>
      <dsp:spPr>
        <a:xfrm>
          <a:off x="1616082" y="3366803"/>
          <a:ext cx="647648" cy="647648"/>
        </a:xfrm>
        <a:prstGeom prst="ellipse">
          <a:avLst/>
        </a:prstGeom>
        <a:solidFill>
          <a:schemeClr val="accent5">
            <a:tint val="50000"/>
            <a:hueOff val="-5911176"/>
            <a:satOff val="-10398"/>
            <a:lumOff val="-13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57B696-DD80-495A-B47A-D2AFC9050434}">
      <dsp:nvSpPr>
        <dsp:cNvPr id="0" name=""/>
        <dsp:cNvSpPr/>
      </dsp:nvSpPr>
      <dsp:spPr>
        <a:xfrm rot="10800000">
          <a:off x="1939906" y="4207779"/>
          <a:ext cx="7058903" cy="647648"/>
        </a:xfrm>
        <a:prstGeom prst="homePlate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595" tIns="68580" rIns="128016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kern="1200" dirty="0" smtClean="0"/>
            <a:t>MapDamage – Deaminasyon  profilleri eldesi</a:t>
          </a:r>
          <a:endParaRPr lang="en-US" sz="1800" kern="1200" dirty="0"/>
        </a:p>
      </dsp:txBody>
      <dsp:txXfrm rot="10800000">
        <a:off x="2101818" y="4207779"/>
        <a:ext cx="6896991" cy="647648"/>
      </dsp:txXfrm>
    </dsp:sp>
    <dsp:sp modelId="{110F6B72-A5A0-476D-9DC2-14F8BBC286D9}">
      <dsp:nvSpPr>
        <dsp:cNvPr id="0" name=""/>
        <dsp:cNvSpPr/>
      </dsp:nvSpPr>
      <dsp:spPr>
        <a:xfrm>
          <a:off x="1616082" y="4207779"/>
          <a:ext cx="647648" cy="647648"/>
        </a:xfrm>
        <a:prstGeom prst="ellipse">
          <a:avLst/>
        </a:prstGeom>
        <a:solidFill>
          <a:schemeClr val="accent5">
            <a:tint val="50000"/>
            <a:hueOff val="-7388970"/>
            <a:satOff val="-12997"/>
            <a:lumOff val="-167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40591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17488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67407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8384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98947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40033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2763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7051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90074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83005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74495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A448D-146D-41D9-9E87-8716CEA451C8}" type="datetimeFigureOut">
              <a:rPr lang="tr-TR" smtClean="0"/>
              <a:t>14.07.2023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9716E-B599-4BD0-96BF-D1C4B3628D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8493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86/gb-2014-15-3-r46" TargetMode="External"/><Relationship Id="rId2" Type="http://schemas.openxmlformats.org/officeDocument/2006/relationships/hyperlink" Target="https://doi.org/10.1038/s41467-019-13549-9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93/bioinformatics/btp324" TargetMode="External"/><Relationship Id="rId4" Type="http://schemas.openxmlformats.org/officeDocument/2006/relationships/hyperlink" Target="https://doi.org/10.1093/bioinformatics/btt193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4072" y="1840491"/>
            <a:ext cx="9144000" cy="2387600"/>
          </a:xfrm>
        </p:spPr>
        <p:txBody>
          <a:bodyPr>
            <a:normAutofit/>
          </a:bodyPr>
          <a:lstStyle/>
          <a:p>
            <a:r>
              <a:rPr lang="tr-TR" sz="4400" dirty="0" smtClean="0"/>
              <a:t>2023 Genom Bilim Yaz Okulu</a:t>
            </a:r>
            <a:br>
              <a:rPr lang="tr-TR" sz="4400" dirty="0" smtClean="0"/>
            </a:br>
            <a:r>
              <a:rPr lang="tr-TR" sz="4400" dirty="0" smtClean="0"/>
              <a:t/>
            </a:r>
            <a:br>
              <a:rPr lang="tr-TR" sz="4400" dirty="0" smtClean="0"/>
            </a:br>
            <a:r>
              <a:rPr lang="tr-TR" sz="4400" dirty="0" smtClean="0"/>
              <a:t>Sakiz Projesi</a:t>
            </a:r>
            <a:endParaRPr lang="tr-TR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79782" y="4535197"/>
            <a:ext cx="8220363" cy="2178701"/>
          </a:xfrm>
        </p:spPr>
        <p:txBody>
          <a:bodyPr>
            <a:noAutofit/>
          </a:bodyPr>
          <a:lstStyle/>
          <a:p>
            <a:r>
              <a:rPr lang="tr-TR" sz="1800" dirty="0" smtClean="0"/>
              <a:t>Dr. Öğr. Üyesi Emrah Kırdök</a:t>
            </a:r>
          </a:p>
          <a:p>
            <a:endParaRPr lang="tr-TR" sz="1800" dirty="0" smtClean="0"/>
          </a:p>
          <a:p>
            <a:r>
              <a:rPr lang="tr-TR" sz="1800" dirty="0" smtClean="0"/>
              <a:t>Elifnaz EKER</a:t>
            </a:r>
            <a:endParaRPr lang="tr-TR" sz="1800" dirty="0"/>
          </a:p>
          <a:p>
            <a:r>
              <a:rPr lang="tr-TR" sz="1800" dirty="0" smtClean="0"/>
              <a:t>Kadirhan KILINÇ</a:t>
            </a:r>
          </a:p>
          <a:p>
            <a:r>
              <a:rPr lang="tr-TR" sz="1800" dirty="0" smtClean="0"/>
              <a:t>Bengisu NARLİ</a:t>
            </a:r>
          </a:p>
          <a:p>
            <a:r>
              <a:rPr lang="tr-TR" sz="1800" dirty="0" smtClean="0"/>
              <a:t>Nergis YASAV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85" y="729671"/>
            <a:ext cx="2458173" cy="24581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9659" y="120073"/>
            <a:ext cx="3016827" cy="30168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5642" y="-649363"/>
            <a:ext cx="3749965" cy="37499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5399" y="3323574"/>
            <a:ext cx="2994891" cy="29948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5673" y="3187844"/>
            <a:ext cx="3283817" cy="328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2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74" y="397184"/>
            <a:ext cx="6393873" cy="59297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8128" y="5791200"/>
            <a:ext cx="4084782" cy="424873"/>
          </a:xfrm>
          <a:prstGeom prst="rect">
            <a:avLst/>
          </a:prstGeom>
          <a:noFill/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12536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49" y="365125"/>
            <a:ext cx="11187842" cy="20391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404319"/>
            <a:ext cx="4816236" cy="24517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45" y="5083742"/>
            <a:ext cx="9455217" cy="132373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94506" y="5924251"/>
            <a:ext cx="2443021" cy="30105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9" name="Rectangle 8"/>
          <p:cNvSpPr/>
          <p:nvPr/>
        </p:nvSpPr>
        <p:spPr>
          <a:xfrm>
            <a:off x="1607124" y="5087484"/>
            <a:ext cx="1085275" cy="286325"/>
          </a:xfrm>
          <a:prstGeom prst="rect">
            <a:avLst/>
          </a:pr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185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5"/>
            <a:ext cx="6912907" cy="20270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2847110"/>
            <a:ext cx="90297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0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tr-TR" dirty="0"/>
              <a:t>MapDamage – Deaminasyon  profilleri </a:t>
            </a:r>
            <a:r>
              <a:rPr lang="tr-TR" dirty="0" smtClean="0"/>
              <a:t>eldesi</a:t>
            </a:r>
            <a:endParaRPr lang="tr-T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59" y="2600182"/>
            <a:ext cx="10715625" cy="3257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98369" y="1907682"/>
            <a:ext cx="1681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 smtClean="0">
                <a:solidFill>
                  <a:srgbClr val="7030A0"/>
                </a:solidFill>
              </a:rPr>
              <a:t>3’ (C -&gt; T)</a:t>
            </a:r>
            <a:endParaRPr lang="tr-TR" sz="2400" dirty="0">
              <a:solidFill>
                <a:srgbClr val="7030A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69200" y="1907682"/>
            <a:ext cx="15840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>
                <a:solidFill>
                  <a:srgbClr val="7030A0"/>
                </a:solidFill>
              </a:rPr>
              <a:t>5</a:t>
            </a:r>
            <a:r>
              <a:rPr lang="tr-TR" sz="2400" dirty="0" smtClean="0">
                <a:solidFill>
                  <a:srgbClr val="7030A0"/>
                </a:solidFill>
              </a:rPr>
              <a:t>’ (G -&gt; A)</a:t>
            </a:r>
            <a:endParaRPr lang="tr-TR" sz="24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541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References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sz="1800" dirty="0"/>
              <a:t>Jensen, Theis Z. T., Jonas Niemann, Katrine Højholt Iversen, Anna K. Fotakis, Shyam Gopalakrishnan, Åshild J. Vågene, Mikkel Winther Pedersen, et al. “A 5700 Year-Old Human Genome and Oral Microbiome from Chewed Birch Pitch.” Nature Communications 10, no. 1 (December 17, 2019): 5520. </a:t>
            </a:r>
            <a:r>
              <a:rPr lang="tr-TR" sz="1800" dirty="0">
                <a:hlinkClick r:id="rId2"/>
              </a:rPr>
              <a:t>https://doi.org/10.1038/s41467-019-13549-9</a:t>
            </a:r>
            <a:r>
              <a:rPr lang="tr-TR" sz="1800" dirty="0"/>
              <a:t>.</a:t>
            </a:r>
          </a:p>
          <a:p>
            <a:r>
              <a:rPr lang="tr-TR" sz="1800" dirty="0"/>
              <a:t>Wood, Derrick E., and Steven L. Salzberg. “Kraken: Ultrafast Metagenomic Sequence Classification Using Exact Alignments.” Genome Biology 15, no. 3 (March 3, 2014): R46. </a:t>
            </a:r>
            <a:r>
              <a:rPr lang="tr-TR" sz="1800" dirty="0">
                <a:hlinkClick r:id="rId3"/>
              </a:rPr>
              <a:t>https://doi.org/10.1186/gb-2014-15-3-r46</a:t>
            </a:r>
            <a:r>
              <a:rPr lang="tr-TR" sz="1800" dirty="0"/>
              <a:t>.</a:t>
            </a:r>
          </a:p>
          <a:p>
            <a:r>
              <a:rPr lang="tr-TR" sz="1800" dirty="0"/>
              <a:t>Jónsson, Hákon, Aurélien Ginolhac, Mikkel Schubert, Philip L. F. Johnson, and Ludovic Orlando. “mapDamage2.0: Fast Approximate Bayesian Estimates of Ancient DNA Damage Parameters.” Bioinformatics 29, no. 13 (July 1, 2013): 1682–84. </a:t>
            </a:r>
            <a:r>
              <a:rPr lang="tr-TR" sz="1800" dirty="0">
                <a:hlinkClick r:id="rId4"/>
              </a:rPr>
              <a:t>https://doi.org/10.1093/bioinformatics/btt193</a:t>
            </a:r>
            <a:r>
              <a:rPr lang="tr-TR" sz="1800" dirty="0"/>
              <a:t>.</a:t>
            </a:r>
          </a:p>
          <a:p>
            <a:r>
              <a:rPr lang="tr-TR" sz="1800" dirty="0"/>
              <a:t>Li, Heng, and Richard Durbin. “Fast and Accurate Short Read Alignment with Burrows–Wheeler Transform.” Bioinformatics 25, no. 14 (July 15, 2009): 1754–60. </a:t>
            </a:r>
            <a:r>
              <a:rPr lang="tr-TR" sz="1800" dirty="0">
                <a:hlinkClick r:id="rId5"/>
              </a:rPr>
              <a:t>https://doi.org/10.1093/bioinformatics/btp324</a:t>
            </a:r>
            <a:r>
              <a:rPr lang="tr-TR" sz="1800" dirty="0"/>
              <a:t>.</a:t>
            </a:r>
          </a:p>
          <a:p>
            <a:endParaRPr lang="tr-TR" sz="1800" dirty="0"/>
          </a:p>
        </p:txBody>
      </p:sp>
    </p:spTree>
    <p:extLst>
      <p:ext uri="{BB962C8B-B14F-4D97-AF65-F5344CB8AC3E}">
        <p14:creationId xmlns:p14="http://schemas.microsoft.com/office/powerpoint/2010/main" val="2610000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Meme Creator - Funny DO YOU HAVE ANY QUESTIONS Meme Generator at  MemeCreator.org!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764" y="365125"/>
            <a:ext cx="6048742" cy="6048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700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81" y="87745"/>
            <a:ext cx="10217781" cy="677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8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3600" b="1" dirty="0" smtClean="0">
                <a:solidFill>
                  <a:srgbClr val="7030A0"/>
                </a:solidFill>
              </a:rPr>
              <a:t>Metodoloji</a:t>
            </a:r>
            <a:endParaRPr lang="tr-TR" b="1" dirty="0">
              <a:solidFill>
                <a:srgbClr val="7030A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5956977"/>
              </p:ext>
            </p:extLst>
          </p:nvPr>
        </p:nvGraphicFramePr>
        <p:xfrm>
          <a:off x="788554" y="1468582"/>
          <a:ext cx="10614892" cy="48583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0024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23" y="1324464"/>
            <a:ext cx="5944382" cy="1197064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76070" y="2272343"/>
            <a:ext cx="6890330" cy="44702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262579" y="1673812"/>
            <a:ext cx="2047226" cy="249184"/>
          </a:xfrm>
          <a:prstGeom prst="rect">
            <a:avLst/>
          </a:pr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65" y="311552"/>
            <a:ext cx="5032953" cy="108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8566590" cy="2311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178" y="3131129"/>
            <a:ext cx="6534803" cy="332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82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27" y="1371757"/>
            <a:ext cx="8241147" cy="5082455"/>
          </a:xfrm>
          <a:prstGeom prst="rect">
            <a:avLst/>
          </a:prstGeom>
        </p:spPr>
      </p:pic>
      <p:sp>
        <p:nvSpPr>
          <p:cNvPr id="3" name="Title 9"/>
          <p:cNvSpPr>
            <a:spLocks noGrp="1"/>
          </p:cNvSpPr>
          <p:nvPr>
            <p:ph type="title"/>
          </p:nvPr>
        </p:nvSpPr>
        <p:spPr>
          <a:xfrm>
            <a:off x="692727" y="238212"/>
            <a:ext cx="10515600" cy="1325563"/>
          </a:xfrm>
        </p:spPr>
        <p:txBody>
          <a:bodyPr/>
          <a:lstStyle/>
          <a:p>
            <a:r>
              <a:rPr lang="tr-TR" dirty="0" smtClean="0"/>
              <a:t>Kraken2 Çıktıları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68312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tr-TR" dirty="0" smtClean="0"/>
              <a:t>R- Mikrobiyal profilin görselleştirilmesi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593" y="1505527"/>
            <a:ext cx="6108814" cy="513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91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27" y="1563775"/>
            <a:ext cx="7386971" cy="16785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27" y="3546405"/>
            <a:ext cx="6308436" cy="2898844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92727" y="238212"/>
            <a:ext cx="10515600" cy="1325563"/>
          </a:xfrm>
        </p:spPr>
        <p:txBody>
          <a:bodyPr/>
          <a:lstStyle/>
          <a:p>
            <a:r>
              <a:rPr lang="tr-TR" dirty="0" smtClean="0"/>
              <a:t>Kraken2 Çıktıları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4389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tr-TR" dirty="0"/>
              <a:t>TAXA </a:t>
            </a:r>
            <a:r>
              <a:rPr lang="tr-TR" dirty="0" smtClean="0"/>
              <a:t>ID’e ait </a:t>
            </a:r>
            <a:r>
              <a:rPr lang="tr-TR" dirty="0"/>
              <a:t>okumalarının </a:t>
            </a:r>
            <a:r>
              <a:rPr lang="tr-TR" dirty="0" smtClean="0"/>
              <a:t>eldesi</a:t>
            </a:r>
            <a:endParaRPr lang="tr-T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0549"/>
            <a:ext cx="8001000" cy="414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88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</TotalTime>
  <Words>147</Words>
  <Application>Microsoft Office PowerPoint</Application>
  <PresentationFormat>Widescreen</PresentationFormat>
  <Paragraphs>26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2023 Genom Bilim Yaz Okulu  Sakiz Projesi</vt:lpstr>
      <vt:lpstr>PowerPoint Presentation</vt:lpstr>
      <vt:lpstr>Metodoloji</vt:lpstr>
      <vt:lpstr>PowerPoint Presentation</vt:lpstr>
      <vt:lpstr>PowerPoint Presentation</vt:lpstr>
      <vt:lpstr>Kraken2 Çıktıları</vt:lpstr>
      <vt:lpstr>R- Mikrobiyal profilin görselleştirilmesi</vt:lpstr>
      <vt:lpstr>Kraken2 Çıktıları</vt:lpstr>
      <vt:lpstr>TAXA ID’e ait okumalarının eldesi</vt:lpstr>
      <vt:lpstr>PowerPoint Presentation</vt:lpstr>
      <vt:lpstr>PowerPoint Presentation</vt:lpstr>
      <vt:lpstr>PowerPoint Presentation</vt:lpstr>
      <vt:lpstr>MapDamage – Deaminasyon  profilleri eldesi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Genom Bilim Kış Okulu  Sakiz Project</dc:title>
  <dc:creator>HP</dc:creator>
  <cp:lastModifiedBy>HP</cp:lastModifiedBy>
  <cp:revision>16</cp:revision>
  <dcterms:created xsi:type="dcterms:W3CDTF">2023-07-14T07:56:05Z</dcterms:created>
  <dcterms:modified xsi:type="dcterms:W3CDTF">2023-07-14T11:54:33Z</dcterms:modified>
</cp:coreProperties>
</file>

<file path=docProps/thumbnail.jpeg>
</file>